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82" r:id="rId2"/>
    <p:sldId id="383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1" r:id="rId20"/>
    <p:sldId id="400" r:id="rId21"/>
    <p:sldId id="402" r:id="rId22"/>
    <p:sldId id="403" r:id="rId23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F0EA3-D8B0-447F-B37D-770541279DB3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4188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47DB7-B9A2-433D-AE30-7D470BE706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08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Activate prior knowledge on the Comprehension Instructional Sequence (CIS).</a:t>
            </a:r>
          </a:p>
          <a:p>
            <a:endParaRPr lang="en-US" dirty="0" smtClean="0"/>
          </a:p>
          <a:p>
            <a:r>
              <a:rPr lang="en-US" b="1" u="sng" dirty="0" smtClean="0"/>
              <a:t>Step #1 and Reading #1</a:t>
            </a:r>
          </a:p>
          <a:p>
            <a:r>
              <a:rPr lang="en-US" dirty="0" smtClean="0"/>
              <a:t>1)  </a:t>
            </a:r>
            <a:r>
              <a:rPr lang="en-US" b="1" dirty="0" smtClean="0"/>
              <a:t>Hook Question: </a:t>
            </a:r>
            <a:r>
              <a:rPr lang="en-US" dirty="0" smtClean="0"/>
              <a:t>Teacher asks hook question to launch opening discussion, reads aloud to students while students mark text, students read the text and participate in directed note-taking. </a:t>
            </a:r>
            <a:r>
              <a:rPr lang="en-US" b="1" dirty="0" smtClean="0"/>
              <a:t>Purpose:  </a:t>
            </a:r>
            <a:r>
              <a:rPr lang="en-US" dirty="0" smtClean="0"/>
              <a:t>To bring world relevance to text reading, establish a purpose for reading, model fluent reading, provide opportunities for students to become interactive with the text, and think critically about information in the text.</a:t>
            </a:r>
          </a:p>
          <a:p>
            <a:endParaRPr lang="en-US" dirty="0" smtClean="0"/>
          </a:p>
          <a:p>
            <a:r>
              <a:rPr lang="en-US" dirty="0" smtClean="0"/>
              <a:t>2) Predictive Written</a:t>
            </a:r>
            <a:r>
              <a:rPr lang="en-US" baseline="0" dirty="0" smtClean="0"/>
              <a:t> Response: </a:t>
            </a:r>
            <a:endParaRPr lang="en-US" dirty="0" smtClean="0"/>
          </a:p>
          <a:p>
            <a:pPr defTabSz="925414">
              <a:defRPr/>
            </a:pPr>
            <a:endParaRPr lang="en-US" b="1" dirty="0" smtClean="0"/>
          </a:p>
          <a:p>
            <a:pPr defTabSz="925414">
              <a:defRPr/>
            </a:pPr>
            <a:r>
              <a:rPr lang="en-US" b="1" dirty="0" smtClean="0"/>
              <a:t>3) Vocabulary</a:t>
            </a:r>
            <a:r>
              <a:rPr lang="en-US" b="1" baseline="0" dirty="0" smtClean="0"/>
              <a:t> Front-loading: </a:t>
            </a:r>
            <a:r>
              <a:rPr lang="en-US" dirty="0" smtClean="0"/>
              <a:t>Direct students to locate words introduced in the text by paragraph number.  </a:t>
            </a:r>
            <a:endParaRPr lang="en-US" sz="1100" dirty="0"/>
          </a:p>
          <a:p>
            <a:endParaRPr lang="en-US" dirty="0" smtClean="0"/>
          </a:p>
          <a:p>
            <a:r>
              <a:rPr lang="en-US" b="1" dirty="0" smtClean="0"/>
              <a:t>4) Text-marking </a:t>
            </a:r>
            <a:endParaRPr lang="en-US" dirty="0" smtClean="0"/>
          </a:p>
          <a:p>
            <a:r>
              <a:rPr lang="en-US" dirty="0" smtClean="0"/>
              <a:t>A – this section of text shows an </a:t>
            </a:r>
            <a:r>
              <a:rPr lang="en-US" b="1" dirty="0" smtClean="0"/>
              <a:t>adaptation</a:t>
            </a:r>
            <a:endParaRPr lang="en-US" dirty="0" smtClean="0"/>
          </a:p>
          <a:p>
            <a:r>
              <a:rPr lang="en-US" dirty="0" smtClean="0"/>
              <a:t>L – this section of text shows a </a:t>
            </a:r>
            <a:r>
              <a:rPr lang="en-US" b="1" dirty="0" smtClean="0"/>
              <a:t>link</a:t>
            </a:r>
            <a:r>
              <a:rPr lang="en-US" dirty="0" smtClean="0"/>
              <a:t> in the sequence for the evolution of the adaptation</a:t>
            </a:r>
          </a:p>
          <a:p>
            <a:r>
              <a:rPr lang="en-US" dirty="0" smtClean="0"/>
              <a:t>H – this section of text shows a scientific </a:t>
            </a:r>
            <a:r>
              <a:rPr lang="en-US" b="1" dirty="0" smtClean="0"/>
              <a:t>hypothesis </a:t>
            </a:r>
            <a:endParaRPr lang="en-US" dirty="0" smtClean="0"/>
          </a:p>
          <a:p>
            <a:r>
              <a:rPr lang="en-US" dirty="0" smtClean="0"/>
              <a:t>Model for students by reading the text aloud and coding a portion of the text.  Students follow along and mark their copy.  Students proceed to code the rest of the text independently.  Students share text markings with table group or partner.</a:t>
            </a:r>
          </a:p>
          <a:p>
            <a:endParaRPr lang="en-US" dirty="0" smtClean="0"/>
          </a:p>
          <a:p>
            <a:pPr defTabSz="925414">
              <a:defRPr/>
            </a:pPr>
            <a:r>
              <a:rPr lang="en-US" b="1" dirty="0" smtClean="0"/>
              <a:t>Directed Note-Taking and Reading #2</a:t>
            </a:r>
            <a:endParaRPr lang="en-US" dirty="0" smtClean="0"/>
          </a:p>
          <a:p>
            <a:r>
              <a:rPr lang="en-US" dirty="0" smtClean="0"/>
              <a:t>Record notes containing the most important information relevant to the guiding question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AA3D-9BF7-49FF-A631-6ED7503A8CC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Reading #1</a:t>
            </a:r>
          </a:p>
          <a:p>
            <a:r>
              <a:rPr lang="en-US" b="1" dirty="0" smtClean="0"/>
              <a:t>Text-marking </a:t>
            </a: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dirty="0"/>
              <a:t>  – this section of text shows a positive impact of biotechnology on society or the individual</a:t>
            </a:r>
          </a:p>
          <a:p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dirty="0"/>
              <a:t>  – this section of text shows a negative impact of biotechnology on society or the individual</a:t>
            </a:r>
          </a:p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dirty="0"/>
              <a:t>  – this section of text shows a scientific discovery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Model for students by reading the text aloud and coding a portion of the text.  Students follow along and mark their copy.  Students proceed to code the rest of the text independently.  </a:t>
            </a:r>
          </a:p>
          <a:p>
            <a:pPr lvl="0"/>
            <a:endParaRPr lang="en-US" dirty="0" smtClean="0"/>
          </a:p>
          <a:p>
            <a:pPr lvl="0">
              <a:buNone/>
            </a:pPr>
            <a:r>
              <a:rPr lang="en-US" b="1" dirty="0" smtClean="0"/>
              <a:t>After text marking:</a:t>
            </a:r>
          </a:p>
          <a:p>
            <a:r>
              <a:rPr lang="en-US" dirty="0" smtClean="0"/>
              <a:t>In small groups, compare and discuss differences in text coding. </a:t>
            </a:r>
          </a:p>
          <a:p>
            <a:r>
              <a:rPr lang="en-US" dirty="0" smtClean="0"/>
              <a:t>Support your suggested answers from the text.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AA3D-9BF7-49FF-A631-6ED7503A8CC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Direct students to locate words introduced in the text by paragraph number.  </a:t>
            </a:r>
            <a:endParaRPr lang="en-US" sz="1100" dirty="0"/>
          </a:p>
          <a:p>
            <a:pPr lvl="0"/>
            <a:r>
              <a:rPr lang="en-US" dirty="0" smtClean="0"/>
              <a:t>Model for students how to derive word meaning(s) from word parts (prefix, root, suffix) and/or context.  Record meanings of word parts and words on chart paper.  </a:t>
            </a:r>
            <a:endParaRPr lang="en-US" sz="1100" dirty="0"/>
          </a:p>
          <a:p>
            <a:pPr lvl="0"/>
            <a:r>
              <a:rPr lang="en-US" dirty="0" smtClean="0"/>
              <a:t>Variations for Vocabulary Instruction: </a:t>
            </a:r>
            <a:endParaRPr lang="en-US" sz="1100" dirty="0"/>
          </a:p>
          <a:p>
            <a:pPr lvl="1"/>
            <a:r>
              <a:rPr lang="en-US" dirty="0" smtClean="0"/>
              <a:t>record meanings of word parts and words in word study guide, journal writing, graphic organizers, etc.</a:t>
            </a:r>
            <a:endParaRPr lang="en-US" sz="1100" dirty="0"/>
          </a:p>
          <a:p>
            <a:pPr lvl="1"/>
            <a:r>
              <a:rPr lang="en-US" dirty="0" smtClean="0"/>
              <a:t>post word parts, words, and their meanings on a vocabulary word wall; refer to word wall during reading, discussions, and writing throughout CIS lesson and subsequent lessons.</a:t>
            </a: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AA3D-9BF7-49FF-A631-6ED7503A8CC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Reading #1</a:t>
            </a:r>
          </a:p>
          <a:p>
            <a:r>
              <a:rPr lang="en-US" b="1" dirty="0" smtClean="0"/>
              <a:t>Text-marking </a:t>
            </a:r>
            <a:endParaRPr lang="en-US" dirty="0" smtClean="0"/>
          </a:p>
          <a:p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dirty="0"/>
              <a:t>  – this section of text shows a positive impact of biotechnology on society or the individual</a:t>
            </a:r>
          </a:p>
          <a:p>
            <a:r>
              <a:rPr lang="en-US" b="1" dirty="0">
                <a:solidFill>
                  <a:srgbClr val="FF0000"/>
                </a:solidFill>
              </a:rPr>
              <a:t>N</a:t>
            </a:r>
            <a:r>
              <a:rPr lang="en-US" dirty="0"/>
              <a:t>  – this section of text shows a negative impact of biotechnology on society or the individual</a:t>
            </a:r>
          </a:p>
          <a:p>
            <a:r>
              <a:rPr lang="en-US" b="1" dirty="0">
                <a:solidFill>
                  <a:srgbClr val="FF0000"/>
                </a:solidFill>
              </a:rPr>
              <a:t>D</a:t>
            </a:r>
            <a:r>
              <a:rPr lang="en-US" dirty="0"/>
              <a:t>  – this section of text shows a scientific discovery</a:t>
            </a:r>
          </a:p>
          <a:p>
            <a:r>
              <a:rPr lang="en-US" dirty="0" smtClean="0"/>
              <a:t> </a:t>
            </a:r>
          </a:p>
          <a:p>
            <a:pPr lvl="0"/>
            <a:r>
              <a:rPr lang="en-US" dirty="0" smtClean="0"/>
              <a:t>Model for students by reading the text aloud and coding a portion of the text.  Students follow along and mark their copy.  Students proceed to code the rest of the text independently.  </a:t>
            </a:r>
          </a:p>
          <a:p>
            <a:pPr lvl="0"/>
            <a:endParaRPr lang="en-US" dirty="0" smtClean="0"/>
          </a:p>
          <a:p>
            <a:pPr lvl="0">
              <a:buNone/>
            </a:pPr>
            <a:r>
              <a:rPr lang="en-US" b="1" dirty="0" smtClean="0"/>
              <a:t>After text marking:</a:t>
            </a:r>
          </a:p>
          <a:p>
            <a:r>
              <a:rPr lang="en-US" dirty="0" smtClean="0"/>
              <a:t>In small groups, compare and discuss differences in text coding. </a:t>
            </a:r>
          </a:p>
          <a:p>
            <a:r>
              <a:rPr lang="en-US" dirty="0" smtClean="0"/>
              <a:t>Support your suggested answers from the text.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AA3D-9BF7-49FF-A631-6ED7503A8CC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5414">
              <a:defRPr/>
            </a:pPr>
            <a:r>
              <a:rPr lang="en-US" b="1" dirty="0" smtClean="0"/>
              <a:t>Directed Note-Taking and Reading #2</a:t>
            </a: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Record notes containing the most important information relevant to the guiding question.</a:t>
            </a:r>
          </a:p>
          <a:p>
            <a:r>
              <a:rPr lang="en-US" dirty="0" smtClean="0"/>
              <a:t>Present a guiding question to direct students thinking while taking notes.  Teacher models note-taking using an example statement from the text, then selecting the category or categories that support the statement.  Students complete note-taking collaboratively or independently.</a:t>
            </a:r>
          </a:p>
          <a:p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Conduct small- and whole-group efferent discussion.  </a:t>
            </a:r>
            <a:r>
              <a:rPr lang="en-US" dirty="0"/>
              <a:t>Based on the information from the article and your notes, take positions and discuss which of the following factors has had the most significant impact on society and/or individuals. Use the text to justify all positions. </a:t>
            </a:r>
          </a:p>
          <a:p>
            <a:endParaRPr lang="en-US" dirty="0" smtClean="0"/>
          </a:p>
          <a:p>
            <a:r>
              <a:rPr lang="en-US" b="1" dirty="0" smtClean="0">
                <a:ea typeface="Calibri"/>
                <a:cs typeface="Times New Roman"/>
              </a:rPr>
              <a:t>First Draft Written Response to Essential Question</a:t>
            </a:r>
            <a:endParaRPr lang="en-US" dirty="0" smtClean="0"/>
          </a:p>
          <a:p>
            <a:pPr lvl="0"/>
            <a:r>
              <a:rPr lang="en-US" dirty="0" smtClean="0"/>
              <a:t>Ask students to complete the second Written Response.</a:t>
            </a:r>
          </a:p>
          <a:p>
            <a:pPr lvl="0"/>
            <a:r>
              <a:rPr lang="en-US" dirty="0" smtClean="0"/>
              <a:t>Variations for this Written Response:  Sticky notes quick writes, collaborative partners, written conversations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AA3D-9BF7-49FF-A631-6ED7503A8CC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5414">
              <a:defRPr/>
            </a:pPr>
            <a:r>
              <a:rPr lang="en-US" b="1" dirty="0" smtClean="0"/>
              <a:t>Directed Note-Taking and Reading #2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Record notes containing the most important information relevant to the guiding question</a:t>
            </a:r>
          </a:p>
          <a:p>
            <a:r>
              <a:rPr lang="en-US" dirty="0" smtClean="0"/>
              <a:t>Present a guiding question to direct students thinking while taking notes.  Teacher models note-taking using an example statement from the text, then selecting the category or categories that support the statement.  Students complete note-taking collaboratively or independently.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Conduct small- and whole-group efferent discussion.  Ask groups to come to consensus on which category is the most impactful according to the support from the text.</a:t>
            </a:r>
          </a:p>
          <a:p>
            <a:endParaRPr lang="en-US" dirty="0" smtClean="0"/>
          </a:p>
          <a:p>
            <a:r>
              <a:rPr lang="en-US" b="1" dirty="0" smtClean="0">
                <a:ea typeface="Calibri"/>
                <a:cs typeface="Times New Roman"/>
              </a:rPr>
              <a:t>First Draft Written Response to Essential Question</a:t>
            </a:r>
            <a:endParaRPr lang="en-US" dirty="0" smtClean="0"/>
          </a:p>
          <a:p>
            <a:pPr lvl="0"/>
            <a:r>
              <a:rPr lang="en-US" dirty="0" smtClean="0"/>
              <a:t>Ask students to complete the second Written Response.</a:t>
            </a:r>
          </a:p>
          <a:p>
            <a:pPr lvl="0"/>
            <a:r>
              <a:rPr lang="en-US" dirty="0" smtClean="0"/>
              <a:t>Variations for this Written Response:  Sticky notes quick writes, collaborative partners, written conversations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8AA3D-9BF7-49FF-A631-6ED7503A8CC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Teacher models re-reading a portion of the text and generates one or two questions.</a:t>
            </a:r>
            <a:endParaRPr lang="en-US" sz="1100" dirty="0"/>
          </a:p>
          <a:p>
            <a:pPr lvl="0"/>
            <a:r>
              <a:rPr lang="en-US" dirty="0"/>
              <a:t>Students continue to review/scan the text and use their recorded notes to generate questions about information in the text collaboratively or independently.</a:t>
            </a:r>
            <a:endParaRPr lang="en-US" sz="1100" dirty="0"/>
          </a:p>
          <a:p>
            <a:pPr lvl="0"/>
            <a:r>
              <a:rPr lang="en-US" dirty="0"/>
              <a:t>To conclude question generation, the teacher has students:</a:t>
            </a:r>
            <a:endParaRPr lang="en-US" sz="1100" dirty="0"/>
          </a:p>
          <a:p>
            <a:pPr lvl="1"/>
            <a:r>
              <a:rPr lang="en-US" dirty="0"/>
              <a:t>share their questions with the related category whole class and discuss which questions they have in common, and which questions are most relevant or significant to their learning.</a:t>
            </a:r>
            <a:endParaRPr lang="en-US" sz="1100" dirty="0"/>
          </a:p>
          <a:p>
            <a:pPr lvl="1"/>
            <a:r>
              <a:rPr lang="en-US" dirty="0"/>
              <a:t>record/post common and relevant/significant questions to encourage:</a:t>
            </a:r>
            <a:endParaRPr lang="en-US" sz="1100" dirty="0"/>
          </a:p>
          <a:p>
            <a:pPr lvl="0"/>
            <a:r>
              <a:rPr lang="en-US" dirty="0"/>
              <a:t>extended efferent text discussion</a:t>
            </a:r>
            <a:endParaRPr lang="en-US" sz="1100" dirty="0"/>
          </a:p>
          <a:p>
            <a:pPr lvl="0"/>
            <a:r>
              <a:rPr lang="en-US" dirty="0"/>
              <a:t>students to seek/locate answers in text-reading throughout the remainder of the chapter/unit focusing on unanswered questions in collaborative inquiry.  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41B86-8A95-4BA3-9F7E-832268AD948A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534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41B86-8A95-4BA3-9F7E-832268AD948A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8AAD4-FADE-4B4B-B9B9-6C20454B237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8048">
              <a:defRPr/>
            </a:pPr>
            <a:endParaRPr lang="en-US" b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420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849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186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003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071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443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001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432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9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52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596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3FC7F-BB59-49AE-A858-3D9562CEAF2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47AC1-330B-4D78-9DAE-2A17147F3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59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Jodi.tillman@fldoe.or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andout.CIS.Blank.Student_Template_PigGuts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andout.CIS.Article.PigGuts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Dictionary/search?q=define+ethics&amp;qpvt=define+ethics&amp;FORM=DTPDI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Dictionary/Search?q=define+conscience&amp;Requester=PronunciationDTP&amp;form=DTPDIO" TargetMode="External"/><Relationship Id="rId2" Type="http://schemas.openxmlformats.org/officeDocument/2006/relationships/hyperlink" Target="http://www.bing.com/Dictionary/Search?q=define+integrity&amp;Requester=PronunciationDTP&amp;form=DTPDI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Comprehension Instructional Sequence (CIS) Workshop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76400" y="38862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>
                <a:solidFill>
                  <a:srgbClr val="002060"/>
                </a:solidFill>
              </a:rPr>
              <a:t>Jodi Tillman, Public Schools Liaison</a:t>
            </a:r>
          </a:p>
          <a:p>
            <a:pPr algn="r"/>
            <a:r>
              <a:rPr lang="en-US" dirty="0" smtClean="0">
                <a:solidFill>
                  <a:srgbClr val="002060"/>
                </a:solidFill>
              </a:rPr>
              <a:t>Division of Career and Adult Education</a:t>
            </a:r>
          </a:p>
          <a:p>
            <a:pPr algn="r"/>
            <a:r>
              <a:rPr lang="en-US" dirty="0" smtClean="0">
                <a:solidFill>
                  <a:srgbClr val="002060"/>
                </a:solidFill>
              </a:rPr>
              <a:t>Florida Department of Education</a:t>
            </a:r>
          </a:p>
          <a:p>
            <a:pPr algn="r"/>
            <a:r>
              <a:rPr lang="en-US" dirty="0" smtClean="0">
                <a:solidFill>
                  <a:srgbClr val="002060"/>
                </a:solidFill>
              </a:rPr>
              <a:t>Escambia County</a:t>
            </a:r>
          </a:p>
          <a:p>
            <a:pPr algn="r"/>
            <a:r>
              <a:rPr lang="en-US" dirty="0" smtClean="0">
                <a:solidFill>
                  <a:srgbClr val="002060"/>
                </a:solidFill>
              </a:rPr>
              <a:t>August 14, 2013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" action="ppaction://noaction"/>
              </a:rPr>
              <a:t>Text Marking (Reading #1</a:t>
            </a:r>
            <a:r>
              <a:rPr lang="en-US" dirty="0" smtClean="0"/>
              <a:t>):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z="2200" dirty="0" smtClean="0"/>
              <a:t>An </a:t>
            </a:r>
            <a:r>
              <a:rPr lang="en-US" sz="2200" dirty="0" smtClean="0"/>
              <a:t>active reading strategy that helps students focus and isolate essential information in a text, improving their comprehension and retention of reading material</a:t>
            </a:r>
            <a:r>
              <a:rPr lang="en-US" sz="2200" dirty="0" smtClean="0"/>
              <a:t>.</a:t>
            </a:r>
          </a:p>
          <a:p>
            <a:pPr lvl="1"/>
            <a:endParaRPr lang="en-US" sz="2200" dirty="0" smtClean="0"/>
          </a:p>
          <a:p>
            <a:pPr lvl="1"/>
            <a:endParaRPr lang="en-US" sz="9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276600"/>
            <a:ext cx="769620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</a:t>
            </a:r>
            <a:r>
              <a:rPr lang="en-US" sz="2000" dirty="0" smtClean="0"/>
              <a:t>  – this section of text shows a positive impact of biotechnology on society or the individual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/>
              <a:t>  – this section of text shows a negative impact of biotechnology on society or the individual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D</a:t>
            </a:r>
            <a:r>
              <a:rPr lang="en-US" sz="2000" dirty="0" smtClean="0"/>
              <a:t>  – this section of text shows a scientific </a:t>
            </a:r>
            <a:r>
              <a:rPr lang="en-US" sz="2000" dirty="0" smtClean="0"/>
              <a:t>discovery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E</a:t>
            </a:r>
            <a:r>
              <a:rPr lang="en-US" sz="2000" dirty="0" smtClean="0"/>
              <a:t>- this section deal with an ethical issue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Text Marking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CF31CA-A5C6-49B0-A99B-1787E41A8867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4505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66800"/>
            <a:ext cx="9105900" cy="609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6200" y="76200"/>
            <a:ext cx="8839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</a:t>
            </a:r>
            <a:r>
              <a:rPr lang="en-US" sz="1400" dirty="0" smtClean="0"/>
              <a:t>  – this section of text shows a positive impact of biotechnology on society or the individual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dirty="0" smtClean="0"/>
              <a:t>  – this section of text shows a negative impact of biotechnology on society or the individual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D</a:t>
            </a:r>
            <a:r>
              <a:rPr lang="en-US" sz="1400" dirty="0" smtClean="0"/>
              <a:t>  – this section of text shows a scientific </a:t>
            </a:r>
            <a:r>
              <a:rPr lang="en-US" sz="1400" dirty="0" smtClean="0"/>
              <a:t>discovery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E </a:t>
            </a:r>
            <a:r>
              <a:rPr lang="en-US" sz="1400" dirty="0" smtClean="0"/>
              <a:t>– this section of text shows an ethical issue</a:t>
            </a:r>
            <a:endParaRPr lang="en-US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763000" y="3200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63000" y="4050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63000" y="46598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763000" y="556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763000" y="6096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63000" y="6400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63000" y="1905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438400" y="4724400"/>
            <a:ext cx="10668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33400" y="5791200"/>
            <a:ext cx="762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86800" y="5791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9" grpId="0" build="allAtOnce"/>
      <p:bldP spid="17" grpId="0" build="allAtOnce"/>
      <p:bldP spid="18" grpId="0" build="allAtOnce"/>
      <p:bldP spid="19" grpId="0" build="allAtOnce"/>
      <p:bldP spid="20" grpId="0" build="allAtOnce"/>
      <p:bldP spid="16" grpId="0" build="allAtOnce"/>
      <p:bldP spid="21" grpId="0" build="allAtOnce"/>
      <p:bldP spid="2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Directed Note-Taking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CF31CA-A5C6-49B0-A99B-1787E41A8867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4800" y="2038850"/>
          <a:ext cx="8229603" cy="4132430"/>
        </p:xfrm>
        <a:graphic>
          <a:graphicData uri="http://schemas.openxmlformats.org/drawingml/2006/table">
            <a:tbl>
              <a:tblPr/>
              <a:tblGrid>
                <a:gridCol w="990600"/>
                <a:gridCol w="3505201"/>
                <a:gridCol w="914400"/>
                <a:gridCol w="914400"/>
                <a:gridCol w="762000"/>
                <a:gridCol w="1143002"/>
              </a:tblGrid>
              <a:tr h="404189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Directed Note Taking: </a:t>
                      </a:r>
                      <a:r>
                        <a:rPr lang="en-US" sz="16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Pig Guts Became the Next Bright Hope for Regenerating Human Limbs</a:t>
                      </a:r>
                      <a:endParaRPr lang="en-US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1161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latin typeface="Calibri"/>
                          <a:ea typeface="Calibri"/>
                          <a:cs typeface="Times New Roman"/>
                        </a:rPr>
                        <a:t>Guiding Question</a:t>
                      </a:r>
                      <a:r>
                        <a:rPr lang="en-US" sz="1600" b="1" i="1" dirty="0"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8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Using evidence from the article, how has biotechnology had positive and negative impacts on society and individuals? 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543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Calibri"/>
                          <a:cs typeface="Times New Roman"/>
                        </a:rPr>
                        <a:t>Paragraph </a:t>
                      </a: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#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Check relevant categories below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Impact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BioTech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 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Society or Individual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 Impact 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BioTech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on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Society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or Individual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Ethical issues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New discovery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705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 would be better off with an amputation…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9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…a vial of magic powder and sprinkle it onto the wound. After four months, </a:t>
                      </a:r>
                      <a:r>
                        <a:rPr lang="en-US" sz="120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Lee’s fingertip had regenerated itself,</a:t>
                      </a:r>
                      <a:r>
                        <a:rPr lang="en-US" sz="120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nail</a:t>
                      </a:r>
                      <a:r>
                        <a:rPr lang="en-US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bone, and all.</a:t>
                      </a:r>
                      <a:endParaRPr lang="en-US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5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Hernandez recalled that one of his own doctors—Steven Wolf, had once mentioned some kind of </a:t>
                      </a:r>
                      <a:r>
                        <a:rPr lang="en-US" sz="1200" i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experimental treatment that could “fertilize” a wound and help it heal.</a:t>
                      </a:r>
                      <a:endParaRPr lang="en-US" sz="1200" i="0" u="none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8914" marR="589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1090136"/>
            <a:ext cx="8305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1600" dirty="0" smtClean="0"/>
              <a:t>Present a guiding question to direct students thinking while taking notes.  Teacher models note-taking using an example statement from the text, then selecting the category or categories that support the statement.  Students complete note-taking collaboratively or independently.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54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05400" y="4876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96200" y="4876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105400" y="556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772400" y="556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295400" y="4419600"/>
            <a:ext cx="3505200" cy="38100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295400" y="4724400"/>
            <a:ext cx="3505200" cy="60960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95400" y="5334000"/>
            <a:ext cx="3505200" cy="838200"/>
          </a:xfrm>
          <a:prstGeom prst="rect">
            <a:avLst/>
          </a:prstGeom>
          <a:solidFill>
            <a:schemeClr val="bg1"/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cument"/>
          <p:cNvSpPr>
            <a:spLocks noEditPoints="1" noChangeArrowheads="1"/>
          </p:cNvSpPr>
          <p:nvPr/>
        </p:nvSpPr>
        <p:spPr bwMode="auto">
          <a:xfrm rot="591081">
            <a:off x="7688996" y="180248"/>
            <a:ext cx="1295400" cy="91817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92D050"/>
          </a:solidFill>
          <a:ln w="19050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Handout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43600" y="4419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2400" y="4495800"/>
            <a:ext cx="8763000" cy="169277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r>
              <a:rPr lang="en-US" sz="2000" dirty="0" smtClean="0"/>
              <a:t>In small groups, based on the information from the article and your notes, take positions and discuss which factors has had the most significant impact on society and/or individuals. Use the text to justify all positions. </a:t>
            </a:r>
          </a:p>
          <a:p>
            <a:r>
              <a:rPr lang="en-US" sz="2000" dirty="0" smtClean="0"/>
              <a:t>Come to consensus on which category is the most impactful according to the text.</a:t>
            </a:r>
            <a:endParaRPr lang="en-US" sz="800" b="1" dirty="0">
              <a:solidFill>
                <a:srgbClr val="0000FF"/>
              </a:solidFill>
            </a:endParaRPr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13" grpId="0"/>
      <p:bldP spid="14" grpId="0"/>
      <p:bldP spid="16" grpId="0"/>
      <p:bldP spid="17" grpId="0"/>
      <p:bldP spid="18" grpId="0"/>
      <p:bldP spid="21" grpId="0" animBg="1"/>
      <p:bldP spid="22" grpId="0" animBg="1"/>
      <p:bldP spid="23" grpId="0" animBg="1"/>
      <p:bldP spid="25" grpId="0"/>
      <p:bldP spid="24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4800" y="1600200"/>
            <a:ext cx="8458200" cy="464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Note-Taking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CF31CA-A5C6-49B0-A99B-1787E41A8867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2127502"/>
          <a:ext cx="8153400" cy="3511298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18288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b="1" dirty="0">
                          <a:latin typeface="Calibri"/>
                          <a:ea typeface="Calibri"/>
                          <a:cs typeface="Times New Roman"/>
                        </a:rPr>
                        <a:t>First Draft Written Response to Essential Question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Using evidence from the text, why is it important to consider positive and negative impacts on society, including ethics, in scientific research prior to conducting scientific research? </a:t>
                      </a:r>
                      <a:endParaRPr lang="en-US" sz="2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143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Document"/>
          <p:cNvSpPr>
            <a:spLocks noEditPoints="1" noChangeArrowheads="1"/>
          </p:cNvSpPr>
          <p:nvPr/>
        </p:nvSpPr>
        <p:spPr bwMode="auto">
          <a:xfrm rot="591081">
            <a:off x="7536596" y="713647"/>
            <a:ext cx="1295400" cy="91817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92D050"/>
          </a:solidFill>
          <a:ln w="19050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Handout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Question Generation</a:t>
            </a:r>
            <a:br>
              <a:rPr lang="en-US" dirty="0" smtClean="0"/>
            </a:br>
            <a:endParaRPr lang="en-US" sz="1800" dirty="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D635DF2-4D51-479D-ADD9-98E68236A239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914400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Purpose:  </a:t>
            </a:r>
            <a:r>
              <a:rPr lang="en-US" dirty="0" smtClean="0"/>
              <a:t>To provide students with a demonstration of question generation and the opportunity for them to interact with the text by generating questions to further deepen their comprehension.</a:t>
            </a:r>
            <a:endParaRPr lang="en-US" sz="16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19497515"/>
              </p:ext>
            </p:extLst>
          </p:nvPr>
        </p:nvGraphicFramePr>
        <p:xfrm>
          <a:off x="304800" y="1905000"/>
          <a:ext cx="7924801" cy="2903220"/>
        </p:xfrm>
        <a:graphic>
          <a:graphicData uri="http://schemas.openxmlformats.org/drawingml/2006/table">
            <a:tbl>
              <a:tblPr/>
              <a:tblGrid>
                <a:gridCol w="609600"/>
                <a:gridCol w="4038600"/>
                <a:gridCol w="838200"/>
                <a:gridCol w="838200"/>
                <a:gridCol w="685800"/>
                <a:gridCol w="914401"/>
              </a:tblGrid>
              <a:tr h="30480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Question Generation: </a:t>
                      </a:r>
                      <a:r>
                        <a:rPr lang="en-US" sz="1400" b="0" i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How Pig Guts Became the Next Bright Hope for Regenerating Human Limbs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49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Para-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graph #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Questions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Check relevant categories below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5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Impact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Biotech on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Society or Individual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-  Impact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Biotech on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Society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or Individual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Ethical issues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Future Research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Why did the doctors use a piece of muscle from the back? Why did it not work? What negative impact would this have on the individual?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What was the purpose of covering the hand with a plastic bag?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79" marR="598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59879" marR="598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4876800"/>
            <a:ext cx="8229600" cy="186204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en-US" sz="2300" dirty="0" smtClean="0"/>
              <a:t>Generate questions unanswered from your first text reading.  Record your questions on your </a:t>
            </a:r>
            <a:r>
              <a:rPr lang="en-US" sz="2300" i="1" dirty="0" smtClean="0"/>
              <a:t>Student Question Generation </a:t>
            </a:r>
            <a:r>
              <a:rPr lang="en-US" sz="2300" dirty="0" smtClean="0"/>
              <a:t>paper as you work in pairs or small groups. In your groups, select one question and place on grid at front of room in appropriate category.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Take positions, discuss which factor is most significant/impactful, and come to consensus.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9053763"/>
              </p:ext>
            </p:extLst>
          </p:nvPr>
        </p:nvGraphicFramePr>
        <p:xfrm>
          <a:off x="609600" y="1981200"/>
          <a:ext cx="79248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Group Consensus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Individual Vote #1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Individual Vote #2</a:t>
                      </a:r>
                      <a:endParaRPr lang="en-US" sz="2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Positive</a:t>
                      </a:r>
                      <a:r>
                        <a:rPr lang="en-US" sz="2600" b="1" baseline="0" dirty="0" smtClean="0"/>
                        <a:t> Impact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Negative Impact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Ethical Issue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dirty="0" smtClean="0"/>
                        <a:t>Discovery</a:t>
                      </a:r>
                      <a:endParaRPr lang="en-US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029200"/>
            <a:ext cx="868680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 algn="ctr">
              <a:buAutoNum type="arabicParenR"/>
            </a:pPr>
            <a:r>
              <a:rPr lang="en-US" sz="2000" b="1" dirty="0" smtClean="0">
                <a:solidFill>
                  <a:srgbClr val="0000FF"/>
                </a:solidFill>
              </a:rPr>
              <a:t>Count number of groups that selected each category.</a:t>
            </a:r>
          </a:p>
          <a:p>
            <a:pPr marL="457200" indent="-457200" algn="ctr">
              <a:buFontTx/>
              <a:buAutoNum type="arabicParenR"/>
            </a:pPr>
            <a:r>
              <a:rPr lang="en-US" sz="2000" b="1" dirty="0" smtClean="0">
                <a:solidFill>
                  <a:srgbClr val="0000FF"/>
                </a:solidFill>
              </a:rPr>
              <a:t>Count number of individuals that selected each category.</a:t>
            </a:r>
          </a:p>
          <a:p>
            <a:pPr marL="457200" indent="-457200" algn="ctr">
              <a:buAutoNum type="arabicParenR"/>
            </a:pPr>
            <a:endParaRPr lang="en-US" sz="8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 3) After hearing discussion and text-based evidence, did you change your mind? New independent vote! (Modification - Four Corners)</a:t>
            </a:r>
          </a:p>
        </p:txBody>
      </p:sp>
    </p:spTree>
    <p:extLst>
      <p:ext uri="{BB962C8B-B14F-4D97-AF65-F5344CB8AC3E}">
        <p14:creationId xmlns="" xmlns:p14="http://schemas.microsoft.com/office/powerpoint/2010/main" val="276385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9067800" cy="8382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Final Response After Rereading and Extended Text Discussion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057400"/>
            <a:ext cx="8458200" cy="438912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Purpose:</a:t>
            </a:r>
            <a:r>
              <a:rPr lang="en-US" dirty="0" smtClean="0"/>
              <a:t>  To provide opportunities for students to interact with the text and with their peers to:</a:t>
            </a:r>
          </a:p>
          <a:p>
            <a:pPr lvl="1"/>
            <a:r>
              <a:rPr lang="en-US" dirty="0" smtClean="0"/>
              <a:t>identify text information most significant to the final/essential question.</a:t>
            </a:r>
          </a:p>
          <a:p>
            <a:pPr lvl="1"/>
            <a:r>
              <a:rPr lang="en-US" dirty="0" smtClean="0"/>
              <a:t>facilitate complex thinking and deep comprehension of text.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After the final discussion, answer the following question on your handout:</a:t>
            </a:r>
          </a:p>
          <a:p>
            <a:pPr lvl="0">
              <a:buNone/>
            </a:pPr>
            <a:r>
              <a:rPr lang="en-US" sz="2100" dirty="0" smtClean="0"/>
              <a:t>  </a:t>
            </a:r>
          </a:p>
          <a:p>
            <a:pPr>
              <a:buNone/>
            </a:pPr>
            <a:r>
              <a:rPr lang="en-US" b="1" i="1" dirty="0" smtClean="0"/>
              <a:t>	</a:t>
            </a:r>
            <a:r>
              <a:rPr lang="en-US" sz="3000" b="1" i="1" dirty="0" smtClean="0">
                <a:solidFill>
                  <a:srgbClr val="FF0000"/>
                </a:solidFill>
              </a:rPr>
              <a:t>According to the text and extended text discussion, which factor is most likely the primary concern for scientists when conducting scientific research?</a:t>
            </a:r>
          </a:p>
          <a:p>
            <a:pPr marL="339725" lvl="1" indent="0">
              <a:buNone/>
            </a:pPr>
            <a:endParaRPr lang="en-US" sz="1000" b="1" i="1" dirty="0" smtClean="0">
              <a:solidFill>
                <a:srgbClr val="FF0000"/>
              </a:solidFill>
            </a:endParaRPr>
          </a:p>
          <a:p>
            <a:pPr marL="339725" lvl="1" indent="0">
              <a:buNone/>
            </a:pPr>
            <a:r>
              <a:rPr lang="en-US" sz="3000" b="1" i="1" dirty="0" smtClean="0">
                <a:solidFill>
                  <a:srgbClr val="FF0000"/>
                </a:solidFill>
              </a:rPr>
              <a:t>How does ethics play a role in scientific research?</a:t>
            </a:r>
            <a:endParaRPr lang="en-US" sz="3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D635DF2-4D51-479D-ADD9-98E68236A239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Comprehension Instructional Sequence (CIS)</a:t>
            </a:r>
          </a:p>
        </p:txBody>
      </p:sp>
      <p:sp>
        <p:nvSpPr>
          <p:cNvPr id="98307" name="Rectangle 3"/>
          <p:cNvSpPr>
            <a:spLocks noGrp="1" noRot="1" noChangeArrowheads="1"/>
          </p:cNvSpPr>
          <p:nvPr>
            <p:ph sz="quarter" idx="1"/>
          </p:nvPr>
        </p:nvSpPr>
        <p:spPr>
          <a:xfrm>
            <a:off x="381000" y="1295400"/>
            <a:ext cx="8616950" cy="5029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Facilitates students…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15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Using background knowledge, i.e., predicting, inferring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Identifying key ideas from text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Learning and using text structures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Monitoring comprehension and employing fix-up strategies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Using a variety of reading strategies effectively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Paraphrasing, explaining, and summarizing information to construct conclusions</a:t>
            </a:r>
          </a:p>
          <a:p>
            <a:pPr eaLnBrk="1" hangingPunct="1">
              <a:lnSpc>
                <a:spcPct val="90000"/>
              </a:lnSpc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Engaging in question generation</a:t>
            </a:r>
          </a:p>
          <a:p>
            <a:pPr eaLnBrk="1" hangingPunct="1">
              <a:lnSpc>
                <a:spcPct val="90000"/>
              </a:lnSpc>
            </a:pPr>
            <a:endParaRPr lang="en-US" sz="11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Extended text discussion and writing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</p:spPr>
        <p:txBody>
          <a:bodyPr/>
          <a:lstStyle/>
          <a:p>
            <a:fld id="{485DC742-3106-45AD-8D75-6C5BE757CB5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17</a:t>
            </a:fld>
            <a:endParaRPr lang="en-US" smtClean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Into Groups By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a group,  create a CIS lesson using the article – Women Make Little Progress Atop Fortune 500 in 2012</a:t>
            </a:r>
          </a:p>
          <a:p>
            <a:r>
              <a:rPr lang="en-US" dirty="0" smtClean="0"/>
              <a:t>Share out created sections with your group (peer teach sections) </a:t>
            </a:r>
          </a:p>
          <a:p>
            <a:r>
              <a:rPr lang="en-US" dirty="0" smtClean="0"/>
              <a:t>Create a poster from your group’s work – share out (gallery walk)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Select an article appropriate for your cluster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As a group,  </a:t>
            </a:r>
            <a:r>
              <a:rPr lang="en-US" dirty="0" smtClean="0"/>
              <a:t>select an article (may pick several articles for “big” clusters)</a:t>
            </a:r>
            <a:endParaRPr lang="en-US" dirty="0" smtClean="0"/>
          </a:p>
          <a:p>
            <a:r>
              <a:rPr lang="en-US" dirty="0" smtClean="0"/>
              <a:t>Share out created </a:t>
            </a:r>
            <a:r>
              <a:rPr lang="en-US" dirty="0" smtClean="0"/>
              <a:t>sections to the whole group </a:t>
            </a:r>
            <a:r>
              <a:rPr lang="en-US" dirty="0" smtClean="0"/>
              <a:t>(peer teach sections) </a:t>
            </a:r>
            <a:endParaRPr lang="en-US" dirty="0" smtClean="0"/>
          </a:p>
          <a:p>
            <a:r>
              <a:rPr lang="en-US" dirty="0" smtClean="0"/>
              <a:t>Report out to group as whole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47800" y="-457200"/>
            <a:ext cx="12192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95400"/>
            <a:ext cx="8915400" cy="500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228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CIS Brochure from </a:t>
            </a:r>
            <a:r>
              <a:rPr lang="en-US" sz="3600" i="1" dirty="0" smtClean="0"/>
              <a:t>Just Read, Florida!</a:t>
            </a:r>
            <a:endParaRPr lang="en-US" sz="3600" i="1" dirty="0"/>
          </a:p>
        </p:txBody>
      </p:sp>
    </p:spTree>
    <p:extLst>
      <p:ext uri="{BB962C8B-B14F-4D97-AF65-F5344CB8AC3E}">
        <p14:creationId xmlns="" xmlns:p14="http://schemas.microsoft.com/office/powerpoint/2010/main" val="29428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trained…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r>
              <a:rPr lang="en-US" dirty="0" smtClean="0"/>
              <a:t>CIS          </a:t>
            </a:r>
            <a:r>
              <a:rPr lang="en-US" sz="3600" dirty="0" smtClean="0">
                <a:sym typeface="Wingdings"/>
              </a:rPr>
              <a:t></a:t>
            </a:r>
            <a:endParaRPr lang="en-US" sz="3600" dirty="0" smtClean="0"/>
          </a:p>
          <a:p>
            <a:r>
              <a:rPr lang="en-US" dirty="0" smtClean="0"/>
              <a:t>NGCARPD – district training</a:t>
            </a:r>
          </a:p>
          <a:p>
            <a:r>
              <a:rPr lang="en-US" dirty="0" smtClean="0"/>
              <a:t>CC CATER – in the spring of 2014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848600" cy="2209800"/>
          </a:xfrm>
        </p:spPr>
        <p:txBody>
          <a:bodyPr/>
          <a:lstStyle/>
          <a:p>
            <a:pPr algn="r">
              <a:buNone/>
            </a:pPr>
            <a:r>
              <a:rPr lang="en-US" dirty="0" smtClean="0"/>
              <a:t>Jodi Tillman</a:t>
            </a:r>
          </a:p>
          <a:p>
            <a:pPr algn="r">
              <a:buNone/>
            </a:pPr>
            <a:r>
              <a:rPr lang="en-US" dirty="0" smtClean="0">
                <a:hlinkClick r:id="rId2"/>
              </a:rPr>
              <a:t>Jodi.tillman@fldoe.org</a:t>
            </a:r>
            <a:endParaRPr lang="en-US" dirty="0" smtClean="0"/>
          </a:p>
          <a:p>
            <a:pPr algn="r">
              <a:buNone/>
            </a:pPr>
            <a:r>
              <a:rPr lang="en-US" dirty="0" smtClean="0"/>
              <a:t>850-245-9439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Activate Prior Knowledge!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5105400"/>
          </a:xfrm>
        </p:spPr>
        <p:txBody>
          <a:bodyPr>
            <a:normAutofit/>
          </a:bodyPr>
          <a:lstStyle/>
          <a:p>
            <a:pPr marL="339725" indent="-339725"/>
            <a:r>
              <a:rPr lang="en-US" sz="2800" dirty="0" smtClean="0"/>
              <a:t>Hook Question: </a:t>
            </a:r>
            <a:r>
              <a:rPr lang="en-US" sz="2800" i="1" dirty="0" smtClean="0">
                <a:solidFill>
                  <a:srgbClr val="0000FF"/>
                </a:solidFill>
              </a:rPr>
              <a:t>What are 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  <a:hlinkClick r:id="" action="ppaction://noaction"/>
              </a:rPr>
              <a:t>ethics</a:t>
            </a:r>
            <a:r>
              <a:rPr lang="en-US" sz="2800" i="1" dirty="0" smtClean="0">
                <a:solidFill>
                  <a:srgbClr val="0000FF"/>
                </a:solidFill>
              </a:rPr>
              <a:t> and why should </a:t>
            </a:r>
            <a:r>
              <a:rPr lang="en-US" sz="2800" i="1" dirty="0" smtClean="0">
                <a:solidFill>
                  <a:srgbClr val="0000FF"/>
                </a:solidFill>
                <a:hlinkClick r:id="" action="ppaction://noaction"/>
              </a:rPr>
              <a:t>ethics</a:t>
            </a:r>
            <a:r>
              <a:rPr lang="en-US" sz="2800" i="1" dirty="0" smtClean="0">
                <a:solidFill>
                  <a:srgbClr val="0000FF"/>
                </a:solidFill>
              </a:rPr>
              <a:t> be considered when making decisions?</a:t>
            </a:r>
          </a:p>
          <a:p>
            <a:pPr marL="339725" indent="-339725"/>
            <a:endParaRPr lang="en-US" sz="2100" i="1" dirty="0" smtClean="0">
              <a:solidFill>
                <a:srgbClr val="0000FF"/>
              </a:solidFill>
            </a:endParaRPr>
          </a:p>
          <a:p>
            <a:r>
              <a:rPr lang="en-US" sz="2800" dirty="0" smtClean="0"/>
              <a:t>Predictive Written Response to Complex Text-Based Question: </a:t>
            </a:r>
            <a:r>
              <a:rPr lang="en-US" sz="2800" i="1" dirty="0" smtClean="0">
                <a:solidFill>
                  <a:srgbClr val="0000FF"/>
                </a:solidFill>
              </a:rPr>
              <a:t>What are some positive and negative </a:t>
            </a:r>
            <a:r>
              <a:rPr lang="en-US" sz="2800" i="1" u="sng" dirty="0" smtClean="0">
                <a:solidFill>
                  <a:srgbClr val="0000FF"/>
                </a:solidFill>
              </a:rPr>
              <a:t>consequences</a:t>
            </a:r>
            <a:r>
              <a:rPr lang="en-US" sz="2800" i="1" dirty="0" smtClean="0">
                <a:solidFill>
                  <a:srgbClr val="0000FF"/>
                </a:solidFill>
              </a:rPr>
              <a:t> of research in the field of biotechnology and medicine? </a:t>
            </a:r>
          </a:p>
          <a:p>
            <a:endParaRPr lang="en-US" sz="900" i="1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4CF31CA-A5C6-49B0-A99B-1787E41A886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 rot="591081">
            <a:off x="7718830" y="1705578"/>
            <a:ext cx="1295400" cy="737847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92D050"/>
          </a:solidFill>
          <a:ln w="19050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Handout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 rot="591081">
            <a:off x="6164995" y="4523648"/>
            <a:ext cx="1295400" cy="91817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92D050"/>
          </a:solidFill>
          <a:ln w="19050">
            <a:solidFill>
              <a:srgbClr val="00B05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  <a:hlinkClick r:id="rId4" action="ppaction://hlinkfile"/>
              </a:rPr>
              <a:t>Handout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hlinkClick r:id="rId2" action="ppaction://hlinkfile"/>
              </a:rPr>
              <a:t>Definition of ethics (n)</a:t>
            </a:r>
            <a:r>
              <a:rPr lang="en-US" b="1" dirty="0" smtClean="0"/>
              <a:t> </a:t>
            </a:r>
            <a:r>
              <a:rPr lang="en-US" b="1" dirty="0" err="1" smtClean="0"/>
              <a:t>eth·ics</a:t>
            </a:r>
            <a:r>
              <a:rPr lang="en-US" b="1" dirty="0" smtClean="0"/>
              <a:t> </a:t>
            </a:r>
            <a:r>
              <a:rPr lang="en-US" dirty="0" smtClean="0"/>
              <a:t> [ </a:t>
            </a:r>
            <a:r>
              <a:rPr lang="en-US" dirty="0" err="1" smtClean="0"/>
              <a:t>éthiks</a:t>
            </a:r>
            <a:r>
              <a:rPr lang="en-US" dirty="0" smtClean="0"/>
              <a:t> ]   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study of morality's effect on conduct: the study of moral standards and how they affect conduct</a:t>
            </a:r>
          </a:p>
          <a:p>
            <a:r>
              <a:rPr lang="en-US" dirty="0" smtClean="0"/>
              <a:t>code of morality: a system of moral principles governing the appropriate conduct for a person or group</a:t>
            </a:r>
          </a:p>
          <a:p>
            <a:r>
              <a:rPr lang="en-US" dirty="0" smtClean="0"/>
              <a:t>Synonyms: morals, beliefs, moral code, moral principles, moral values, </a:t>
            </a:r>
            <a:r>
              <a:rPr lang="en-US" dirty="0" smtClean="0">
                <a:hlinkClick r:id="" action="ppaction://noaction"/>
              </a:rPr>
              <a:t>integrity</a:t>
            </a:r>
            <a:r>
              <a:rPr lang="en-US" dirty="0" smtClean="0"/>
              <a:t>, </a:t>
            </a:r>
            <a:r>
              <a:rPr lang="en-US" dirty="0" smtClean="0">
                <a:hlinkClick r:id="" action="ppaction://noaction"/>
              </a:rPr>
              <a:t>conscience</a:t>
            </a:r>
            <a:r>
              <a:rPr lang="en-US" dirty="0" smtClean="0"/>
              <a:t>, principles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4CF31CA-A5C6-49B0-A99B-1787E41A886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Integrity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458200" cy="182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Definition of integrity (n): </a:t>
            </a:r>
            <a:r>
              <a:rPr lang="en-US" dirty="0" err="1" smtClean="0"/>
              <a:t>in·teg·ri·ty</a:t>
            </a:r>
            <a:r>
              <a:rPr lang="en-US" dirty="0" smtClean="0"/>
              <a:t> [ </a:t>
            </a:r>
            <a:r>
              <a:rPr lang="en-US" dirty="0" smtClean="0">
                <a:hlinkClick r:id="rId2" action="ppaction://hlinkfile"/>
              </a:rPr>
              <a:t>in </a:t>
            </a:r>
            <a:r>
              <a:rPr lang="en-US" dirty="0" err="1" smtClean="0">
                <a:hlinkClick r:id="rId2" action="ppaction://hlinkfile"/>
              </a:rPr>
              <a:t>téggrətee</a:t>
            </a:r>
            <a:r>
              <a:rPr lang="en-US" dirty="0" smtClean="0"/>
              <a:t> </a:t>
            </a:r>
            <a:r>
              <a:rPr lang="en-US" dirty="0" smtClean="0"/>
              <a:t>]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possession of firm principles: </a:t>
            </a:r>
            <a:r>
              <a:rPr lang="en-US" dirty="0" smtClean="0"/>
              <a:t>the quality of possessing and steadfastly adhering to high moral principles or professional standards.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94CF31CA-A5C6-49B0-A99B-1787E41A886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Definition of </a:t>
            </a:r>
            <a:r>
              <a:rPr lang="en-US" sz="2400" b="1" dirty="0" smtClean="0"/>
              <a:t>conscience (n): </a:t>
            </a:r>
            <a:r>
              <a:rPr lang="en-US" sz="2400" dirty="0" err="1" smtClean="0"/>
              <a:t>con·science</a:t>
            </a:r>
            <a:r>
              <a:rPr lang="en-US" sz="2400" dirty="0" smtClean="0"/>
              <a:t> [ </a:t>
            </a:r>
            <a:r>
              <a:rPr lang="en-US" sz="2400" dirty="0" err="1" smtClean="0">
                <a:hlinkClick r:id="rId3" action="ppaction://hlinkfile"/>
              </a:rPr>
              <a:t>kónshənss</a:t>
            </a:r>
            <a:r>
              <a:rPr lang="en-US" sz="2400" dirty="0" smtClean="0"/>
              <a:t> ]</a:t>
            </a:r>
          </a:p>
          <a:p>
            <a:endParaRPr lang="en-US" sz="2400" dirty="0" smtClean="0"/>
          </a:p>
          <a:p>
            <a:pPr marL="287338" indent="-287338">
              <a:buFont typeface="Arial" pitchFamily="34" charset="0"/>
              <a:buChar char="•"/>
            </a:pPr>
            <a:r>
              <a:rPr lang="en-US" sz="2400" b="1" dirty="0" smtClean="0"/>
              <a:t>sense of right and wrong: </a:t>
            </a:r>
            <a:r>
              <a:rPr lang="en-US" sz="2400" dirty="0" smtClean="0"/>
              <a:t>the sense of what is right and wrong that governs somebody's thoughts and actions, urging him or her to do right rather than wrong</a:t>
            </a:r>
            <a:endParaRPr lang="en-US" sz="2400" b="1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8956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Conscience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52600" y="-2438400"/>
            <a:ext cx="12700000" cy="952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95400" y="-838200"/>
            <a:ext cx="11684000" cy="876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Vocabulary Front-loading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CF31CA-A5C6-49B0-A99B-1787E41A886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505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7356"/>
            <a:ext cx="9144000" cy="6090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81000" y="3048000"/>
            <a:ext cx="8382000" cy="489364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Independently, identify/highlight/underline words that are unfamiliar to you. 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31838"/>
          </a:xfrm>
        </p:spPr>
        <p:txBody>
          <a:bodyPr>
            <a:noAutofit/>
          </a:bodyPr>
          <a:lstStyle/>
          <a:p>
            <a:r>
              <a:rPr lang="en-US" sz="3600" dirty="0" smtClean="0"/>
              <a:t>Vocabulary Front-loading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CF31CA-A5C6-49B0-A99B-1787E41A886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52609" name="Rectangle 1"/>
          <p:cNvSpPr>
            <a:spLocks noChangeArrowheads="1"/>
          </p:cNvSpPr>
          <p:nvPr/>
        </p:nvSpPr>
        <p:spPr bwMode="auto">
          <a:xfrm>
            <a:off x="228600" y="5950803"/>
            <a:ext cx="67950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Vocabulary Instruction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Direct students to locate words introduced in the text by paragraph number.  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Model for students how to derive word meaning(s) from word parts (prefix, root, suffix) and/or context.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Record meanings of word parts and words on word wall, journal, etc.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0" y="914400"/>
          <a:ext cx="8458200" cy="5026583"/>
        </p:xfrm>
        <a:graphic>
          <a:graphicData uri="http://schemas.openxmlformats.org/drawingml/2006/table">
            <a:tbl>
              <a:tblPr/>
              <a:tblGrid>
                <a:gridCol w="566644"/>
                <a:gridCol w="2764119"/>
                <a:gridCol w="760131"/>
                <a:gridCol w="552823"/>
                <a:gridCol w="3109633"/>
                <a:gridCol w="704850"/>
              </a:tblGrid>
              <a:tr h="486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Para-graph #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Academic or Discipline Specific Vocabulary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Word Part or Context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Para-graph #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Academic or Discipline Specific Vocabulary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Word Part or Context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117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Amputation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Amp-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“by shortening”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ation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forms a noun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Latent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“…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proteins that can reawaken the body’s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Times New Roman"/>
                          <a:cs typeface="Arial"/>
                        </a:rPr>
                        <a:t>latent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ability to regenerate tissue.”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Context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11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Prosthetic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Pros- means “toward or near”</a:t>
                      </a: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thetic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from the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root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thet</a:t>
                      </a: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meaning "placed, set"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Virulent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Vir</a:t>
                      </a: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“poison”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ulent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“having in quantity”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7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Plateau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“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Three years and there was no mistaking it: He had hit a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Times New Roman"/>
                          <a:cs typeface="Arial"/>
                        </a:rPr>
                        <a:t>plateau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.”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Context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Manipulations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Manu-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“hand”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ations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turns word into noun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74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Extracellular matrix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Extra-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“outside or beyond”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Strictures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Strict-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“tightening”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Abnormal contractions/tightening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9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experimental treatment that could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/>
                          <a:ea typeface="Times New Roman"/>
                          <a:cs typeface="Arial"/>
                        </a:rPr>
                        <a:t>“fertilize”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a wound and help it heal.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Context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Lymphoma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oma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suffix used for names of tumors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29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Fibrous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ous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full of or possessing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Cardiomyoplasty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Cardio-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“heart”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myo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 means “muscle”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i="1" dirty="0" err="1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plasty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means “formation”</a:t>
                      </a: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Word part</a:t>
                      </a:r>
                    </a:p>
                  </a:txBody>
                  <a:tcPr marL="59765" marR="597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BCI-FLDOE Template 2013-2013</Template>
  <TotalTime>585</TotalTime>
  <Words>2117</Words>
  <Application>Microsoft Office PowerPoint</Application>
  <PresentationFormat>On-screen Show (4:3)</PresentationFormat>
  <Paragraphs>314</Paragraphs>
  <Slides>22</Slides>
  <Notes>9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Comprehension Instructional Sequence (CIS) Workshop</vt:lpstr>
      <vt:lpstr>Slide 2</vt:lpstr>
      <vt:lpstr>Activate Prior Knowledge!</vt:lpstr>
      <vt:lpstr>Ethics</vt:lpstr>
      <vt:lpstr>Integrity</vt:lpstr>
      <vt:lpstr>Slide 6</vt:lpstr>
      <vt:lpstr>Slide 7</vt:lpstr>
      <vt:lpstr>Vocabulary Front-loading</vt:lpstr>
      <vt:lpstr>Vocabulary Front-loading</vt:lpstr>
      <vt:lpstr>Text Marking (Reading #1):  </vt:lpstr>
      <vt:lpstr>Text Marking</vt:lpstr>
      <vt:lpstr>Directed Note-Taking</vt:lpstr>
      <vt:lpstr>Directed Note-Taking</vt:lpstr>
      <vt:lpstr>Question Generation </vt:lpstr>
      <vt:lpstr>Take positions, discuss which factor is most significant/impactful, and come to consensus.</vt:lpstr>
      <vt:lpstr>Final Response After Rereading and Extended Text Discussion</vt:lpstr>
      <vt:lpstr>Comprehension Instructional Sequence (CIS)</vt:lpstr>
      <vt:lpstr>Get Into Groups By Cluster</vt:lpstr>
      <vt:lpstr>Select an article appropriate for your cluster area</vt:lpstr>
      <vt:lpstr>Slide 20</vt:lpstr>
      <vt:lpstr>Get trained…</vt:lpstr>
      <vt:lpstr>Contact Information</vt:lpstr>
    </vt:vector>
  </TitlesOfParts>
  <Company>Florida Department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D. Sweet</dc:creator>
  <cp:lastModifiedBy>jodi.tillman</cp:lastModifiedBy>
  <cp:revision>42</cp:revision>
  <dcterms:created xsi:type="dcterms:W3CDTF">2013-06-03T14:20:56Z</dcterms:created>
  <dcterms:modified xsi:type="dcterms:W3CDTF">2013-08-13T19:21:33Z</dcterms:modified>
</cp:coreProperties>
</file>